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3" r:id="rId7"/>
    <p:sldId id="264" r:id="rId8"/>
    <p:sldId id="261" r:id="rId9"/>
    <p:sldId id="266" r:id="rId10"/>
    <p:sldId id="267" r:id="rId11"/>
    <p:sldId id="268" r:id="rId12"/>
    <p:sldId id="265" r:id="rId13"/>
    <p:sldId id="262" r:id="rId14"/>
    <p:sldId id="269" r:id="rId15"/>
    <p:sldId id="270" r:id="rId16"/>
    <p:sldId id="271" r:id="rId17"/>
    <p:sldId id="277" r:id="rId18"/>
    <p:sldId id="274" r:id="rId19"/>
    <p:sldId id="273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FF0B-A28D-4431-A1FD-1408BF228901}" type="datetimeFigureOut">
              <a:rPr lang="es-CL" smtClean="0"/>
              <a:t>28-04-2020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A2CE-4D8F-4163-8FE8-6843F36C49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7253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FF0B-A28D-4431-A1FD-1408BF228901}" type="datetimeFigureOut">
              <a:rPr lang="es-CL" smtClean="0"/>
              <a:t>28-04-2020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A2CE-4D8F-4163-8FE8-6843F36C49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8410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FF0B-A28D-4431-A1FD-1408BF228901}" type="datetimeFigureOut">
              <a:rPr lang="es-CL" smtClean="0"/>
              <a:t>28-04-2020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A2CE-4D8F-4163-8FE8-6843F36C49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1691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FF0B-A28D-4431-A1FD-1408BF228901}" type="datetimeFigureOut">
              <a:rPr lang="es-CL" smtClean="0"/>
              <a:t>28-04-2020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A2CE-4D8F-4163-8FE8-6843F36C49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889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FF0B-A28D-4431-A1FD-1408BF228901}" type="datetimeFigureOut">
              <a:rPr lang="es-CL" smtClean="0"/>
              <a:t>28-04-2020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A2CE-4D8F-4163-8FE8-6843F36C49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27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FF0B-A28D-4431-A1FD-1408BF228901}" type="datetimeFigureOut">
              <a:rPr lang="es-CL" smtClean="0"/>
              <a:t>28-04-2020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A2CE-4D8F-4163-8FE8-6843F36C49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3665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FF0B-A28D-4431-A1FD-1408BF228901}" type="datetimeFigureOut">
              <a:rPr lang="es-CL" smtClean="0"/>
              <a:t>28-04-2020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A2CE-4D8F-4163-8FE8-6843F36C49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1885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FF0B-A28D-4431-A1FD-1408BF228901}" type="datetimeFigureOut">
              <a:rPr lang="es-CL" smtClean="0"/>
              <a:t>28-04-2020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A2CE-4D8F-4163-8FE8-6843F36C49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950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FF0B-A28D-4431-A1FD-1408BF228901}" type="datetimeFigureOut">
              <a:rPr lang="es-CL" smtClean="0"/>
              <a:t>28-04-2020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A2CE-4D8F-4163-8FE8-6843F36C49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189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FF0B-A28D-4431-A1FD-1408BF228901}" type="datetimeFigureOut">
              <a:rPr lang="es-CL" smtClean="0"/>
              <a:t>28-04-2020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A2CE-4D8F-4163-8FE8-6843F36C49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19977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3FF0B-A28D-4431-A1FD-1408BF228901}" type="datetimeFigureOut">
              <a:rPr lang="es-CL" smtClean="0"/>
              <a:t>28-04-2020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FA2CE-4D8F-4163-8FE8-6843F36C49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025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3FF0B-A28D-4431-A1FD-1408BF228901}" type="datetimeFigureOut">
              <a:rPr lang="es-CL" smtClean="0"/>
              <a:t>28-04-2020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FA2CE-4D8F-4163-8FE8-6843F36C49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684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5F275A-93F3-4395-BFB6-E4E9B1476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182" y="967220"/>
            <a:ext cx="9144000" cy="1034618"/>
          </a:xfrm>
        </p:spPr>
        <p:txBody>
          <a:bodyPr>
            <a:normAutofit fontScale="90000"/>
          </a:bodyPr>
          <a:lstStyle/>
          <a:p>
            <a:r>
              <a:rPr lang="es-CL" dirty="0">
                <a:latin typeface="Bahnschrift SemiBold Condensed" panose="020B0502040204020203" pitchFamily="34" charset="0"/>
              </a:rPr>
              <a:t>Periodo de entreguerras y los locos años 20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941AAEA-E4D4-4188-BAD9-0AF64F49E4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54" t="21198" r="17387" b="14528"/>
          <a:stretch/>
        </p:blipFill>
        <p:spPr>
          <a:xfrm>
            <a:off x="263236" y="2001838"/>
            <a:ext cx="8645237" cy="440574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3FEC9D7-EC37-43D7-9B75-AD24A536857C}"/>
              </a:ext>
            </a:extLst>
          </p:cNvPr>
          <p:cNvSpPr txBox="1"/>
          <p:nvPr/>
        </p:nvSpPr>
        <p:spPr>
          <a:xfrm>
            <a:off x="9019309" y="5403273"/>
            <a:ext cx="2909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Prof. Ximena Aravena D.</a:t>
            </a:r>
          </a:p>
          <a:p>
            <a:r>
              <a:rPr lang="es-CL" dirty="0" err="1"/>
              <a:t>II°MEDIOS</a:t>
            </a:r>
            <a:endParaRPr lang="es-CL" dirty="0"/>
          </a:p>
          <a:p>
            <a:r>
              <a:rPr lang="es-CL" dirty="0"/>
              <a:t>ELAR Abril 2020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92FD6CC-9679-482F-8A06-1E20ECBC8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30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CC85B3E-92CC-4D14-94F5-3B619EA43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563" y="365125"/>
            <a:ext cx="8617492" cy="621971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27DFB0-4347-4520-B922-E7FAD87F97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82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032DD9-0806-44C2-B801-33FD2F598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 crisis de 1929, el jueves negro de Nueva York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7BF9914-A0A0-4CF4-A4BC-E0CABE580D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14" t="30900" r="39772" b="9911"/>
          <a:stretch/>
        </p:blipFill>
        <p:spPr>
          <a:xfrm>
            <a:off x="2923309" y="1372286"/>
            <a:ext cx="7135090" cy="526314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D62F97F-596B-4411-910D-065E36B4F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30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86286A-7991-4BB5-85C8-CF68060A0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FAE58E-8AED-4D36-B624-D42FC4603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7BA1CC-CE72-4AF4-B11E-25D3E9EEA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99" t="29485" r="38751" b="9911"/>
          <a:stretch/>
        </p:blipFill>
        <p:spPr>
          <a:xfrm>
            <a:off x="1399308" y="183213"/>
            <a:ext cx="8811491" cy="649157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67E9099-EB07-461E-A150-4F32D2180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6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C3CD2-21D6-4117-A355-7C9258C84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00A573-BFF2-4D9A-B5C2-88FA6CFAA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335C7A3-9EFD-4AD8-A750-E41F37540D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81" t="30293" r="39547" b="9911"/>
          <a:stretch/>
        </p:blipFill>
        <p:spPr>
          <a:xfrm>
            <a:off x="1731818" y="365125"/>
            <a:ext cx="8395855" cy="630421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E5BE023-9320-451A-962E-03473C1ED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7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A1F30-23FF-4F1A-B047-1069A8165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6"/>
            <a:ext cx="10515600" cy="1325563"/>
          </a:xfrm>
        </p:spPr>
        <p:txBody>
          <a:bodyPr/>
          <a:lstStyle/>
          <a:p>
            <a:r>
              <a:rPr lang="es-ES" dirty="0"/>
              <a:t>Nuevos modelos políticos y económicos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321EB3-CC58-435C-9933-BFC158BA6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9635"/>
            <a:ext cx="5784273" cy="4237327"/>
          </a:xfrm>
        </p:spPr>
        <p:txBody>
          <a:bodyPr/>
          <a:lstStyle/>
          <a:p>
            <a:r>
              <a:rPr lang="es-ES" dirty="0"/>
              <a:t>El New Deal y el Estado de bienestar en Estados Unidos: </a:t>
            </a:r>
            <a:r>
              <a:rPr lang="es-CL" dirty="0"/>
              <a:t>Herbert </a:t>
            </a:r>
            <a:r>
              <a:rPr lang="es-CL" dirty="0" err="1"/>
              <a:t>Hoover</a:t>
            </a:r>
            <a:r>
              <a:rPr lang="es-CL" dirty="0"/>
              <a:t> y Franklin D. Roosevelt</a:t>
            </a:r>
          </a:p>
          <a:p>
            <a:r>
              <a:rPr lang="es-ES" dirty="0"/>
              <a:t>La recuperación del sector agrícola/ </a:t>
            </a:r>
            <a:r>
              <a:rPr lang="es-CL" dirty="0"/>
              <a:t>reactivación industrial /política de obras públicas </a:t>
            </a:r>
          </a:p>
          <a:p>
            <a:r>
              <a:rPr lang="es-ES" dirty="0"/>
              <a:t>Estado de bienestar, modelo en el cual el Estado garantiza a todos sus ciudadanos el derecho a acceder a algunos servicios básicos. 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26EC4D-BE1D-4DA9-97EF-D6C36BB83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698" y="2241260"/>
            <a:ext cx="5289315" cy="378546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42A1490-0BFA-4BBA-BB27-0769949CC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2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F131F-8D17-4624-95FE-6B078886B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impacto de la crisis en América Latina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23FCCF-2E82-4FDF-A12E-92A3793D0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07727" cy="4351338"/>
          </a:xfrm>
        </p:spPr>
        <p:txBody>
          <a:bodyPr/>
          <a:lstStyle/>
          <a:p>
            <a:r>
              <a:rPr lang="es-ES" dirty="0"/>
              <a:t>Rápida caída de los precios de las materias primas (que exportaban los países latinoamericanos a Europa y a Estados Unidos)</a:t>
            </a:r>
          </a:p>
          <a:p>
            <a:r>
              <a:rPr lang="es-ES" dirty="0"/>
              <a:t>Chile y Argentina los países más perjudicados: </a:t>
            </a:r>
            <a:r>
              <a:rPr lang="es-CL" dirty="0"/>
              <a:t>la intervención del Estado / ISI: </a:t>
            </a:r>
            <a:r>
              <a:rPr lang="es-ES" dirty="0"/>
              <a:t>modelo económico conocido como la industrialización sustitutiva de importaciones.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B09747-05FE-4165-A999-664E29AE2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618" y="1828799"/>
            <a:ext cx="4684074" cy="378229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7C93E9-E210-4EDF-85AC-476D5E570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77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BDEC63-BF14-4887-960B-54CA8BFA7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Los efectos en la política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01BDA0-D08D-4025-A006-E6D0CD709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3334"/>
            <a:ext cx="10515600" cy="4351338"/>
          </a:xfrm>
        </p:spPr>
        <p:txBody>
          <a:bodyPr/>
          <a:lstStyle/>
          <a:p>
            <a:r>
              <a:rPr lang="es-ES" dirty="0"/>
              <a:t>Entre febrero y diciembre de 1930, representantes de las Fuerzas Armadas de cada país derribaron a los gobiernos de Argentina, Brasil, República Dominicana, Bolivia, Perú y Guatemala. Otros intentos golpistas se dieron en Ecuador y El Salvador en 1931, Chile en 1932 (con presencia también de civiles) y Uruguay en 1933.}</a:t>
            </a:r>
          </a:p>
          <a:p>
            <a:r>
              <a:rPr lang="es-ES" dirty="0"/>
              <a:t>el populismo emergió como una propuesta que prometía satisfacer las necesidades</a:t>
            </a:r>
          </a:p>
          <a:p>
            <a:r>
              <a:rPr lang="es-ES" dirty="0"/>
              <a:t>Algunos regímenes populistas fueron los de Lázaro Cárdenas en México (1934-1940), </a:t>
            </a:r>
            <a:r>
              <a:rPr lang="es-ES" dirty="0" err="1"/>
              <a:t>Getúlio</a:t>
            </a:r>
            <a:r>
              <a:rPr lang="es-ES" dirty="0"/>
              <a:t> Vargas en Brasil (1930- 1945, 1951-1954) y Juan Domingo Perón en Argentina (1946-1955, 1973-1974).</a:t>
            </a:r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13B1E3-AC47-437F-A71C-D61DA5D34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41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A9383-3524-42AB-A4FA-9791B407D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Chile del siglo XX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7DD9C-6004-4AC8-B575-F26E9E70C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Antecedentes a la crisis económica</a:t>
            </a:r>
          </a:p>
          <a:p>
            <a:r>
              <a:rPr lang="es-CL" dirty="0"/>
              <a:t>Cuestión social</a:t>
            </a:r>
          </a:p>
          <a:p>
            <a:r>
              <a:rPr lang="es-CL" dirty="0"/>
              <a:t>Populismo</a:t>
            </a:r>
          </a:p>
          <a:p>
            <a:r>
              <a:rPr lang="es-CL" dirty="0"/>
              <a:t>Crisis Parlamentaria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76D21F-9058-47BB-9906-B91F1F894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80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6306F3-A80D-43B4-8141-AB6749486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81" t="30091" r="38751" b="9910"/>
          <a:stretch/>
        </p:blipFill>
        <p:spPr>
          <a:xfrm>
            <a:off x="997527" y="365125"/>
            <a:ext cx="9462655" cy="612775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D9626A-3F8D-491B-ACE6-9E892D4F8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40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50D00-59F8-49B4-96DD-ABF211395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6"/>
            <a:ext cx="10515600" cy="1325563"/>
          </a:xfrm>
        </p:spPr>
        <p:txBody>
          <a:bodyPr/>
          <a:lstStyle/>
          <a:p>
            <a:r>
              <a:rPr lang="es-ES" dirty="0"/>
              <a:t>Tensión social y política a principios de siglo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676CB5-2BD0-49E1-A3FA-274C99F0D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Gobierno Parlamentario</a:t>
            </a:r>
          </a:p>
          <a:p>
            <a:r>
              <a:rPr lang="es-CL" dirty="0"/>
              <a:t>Sectores medios y nuevas organizaciones</a:t>
            </a:r>
          </a:p>
          <a:p>
            <a:r>
              <a:rPr lang="es-CL" dirty="0"/>
              <a:t>Trabajadores y obreros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02439C0-96C6-4DE4-B13B-1D4441774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339" y="2819400"/>
            <a:ext cx="6522461" cy="331299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DBAE4BF-8027-4094-BCFD-314C5A851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20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3C8395-F321-4B70-8952-448E25C18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964" y="365126"/>
            <a:ext cx="10397836" cy="571142"/>
          </a:xfrm>
        </p:spPr>
        <p:txBody>
          <a:bodyPr>
            <a:normAutofit fontScale="90000"/>
          </a:bodyPr>
          <a:lstStyle/>
          <a:p>
            <a:r>
              <a:rPr lang="es-CL" dirty="0"/>
              <a:t>Consecuencias de la </a:t>
            </a:r>
            <a:r>
              <a:rPr lang="es-CL" dirty="0" err="1"/>
              <a:t>I°Guerra</a:t>
            </a:r>
            <a:r>
              <a:rPr lang="es-CL" dirty="0"/>
              <a:t> Mundial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874E98-6EAB-4051-9F8D-791FC80F28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32" t="28474" r="40909" b="9911"/>
          <a:stretch/>
        </p:blipFill>
        <p:spPr>
          <a:xfrm>
            <a:off x="1482436" y="936267"/>
            <a:ext cx="10002982" cy="580794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7CDDA0-4173-4286-9E41-A2EEA1037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56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F8C7BC-F79D-4E6D-A323-44F1E1CD8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El fin del sistema parlamentario y la constitución de 1925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56F4F0-DB65-4216-BFFE-E37F4ECE6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41" y="1690688"/>
            <a:ext cx="7917873" cy="4351338"/>
          </a:xfrm>
        </p:spPr>
        <p:txBody>
          <a:bodyPr>
            <a:normAutofit fontScale="85000" lnSpcReduction="20000"/>
          </a:bodyPr>
          <a:lstStyle/>
          <a:p>
            <a:r>
              <a:rPr lang="es-CL" dirty="0"/>
              <a:t>Arturo Alessandri (1920). </a:t>
            </a:r>
            <a:r>
              <a:rPr lang="es-ES" dirty="0"/>
              <a:t>Su coalición política, conocida como la Alianza Liberal, reunía principalmente a los partidos Radical, Demócrata y Liberal. </a:t>
            </a:r>
          </a:p>
          <a:p>
            <a:r>
              <a:rPr lang="es-ES" dirty="0"/>
              <a:t>Gran oposición: Parlamento tenía amplias atribuciones políticas</a:t>
            </a:r>
          </a:p>
          <a:p>
            <a:r>
              <a:rPr lang="es-ES" dirty="0"/>
              <a:t>El “ruido de sables”. 4 de septiembre de 1924</a:t>
            </a:r>
          </a:p>
          <a:p>
            <a:r>
              <a:rPr lang="es-CL" dirty="0"/>
              <a:t>La renuncia de Alessandri, permiso 6 meses y la Junta militar</a:t>
            </a:r>
          </a:p>
          <a:p>
            <a:r>
              <a:rPr lang="es-CL" dirty="0"/>
              <a:t>Constitución de 1925. De Asamblea Constituyente a Comisión consultiva</a:t>
            </a:r>
          </a:p>
          <a:p>
            <a:r>
              <a:rPr lang="es-CL" dirty="0"/>
              <a:t>Gobierno Presidencial</a:t>
            </a:r>
          </a:p>
          <a:p>
            <a:r>
              <a:rPr lang="es-CL" dirty="0"/>
              <a:t>El período de inestabilidad. El segundo gobierno de Alessandri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CAF349-EDDD-47F6-83CD-0F42326A5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F3859D-AE56-48D6-B5BC-336FA554E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8693" y="1097395"/>
            <a:ext cx="3497407" cy="466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32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A8916-52D8-4C60-9BF1-33C8A5465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Próxima clase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1F2B63-B617-48B3-903A-87001A776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Totalitarismos: Nazismo, Fascismo y Comunismo</a:t>
            </a:r>
          </a:p>
          <a:p>
            <a:r>
              <a:rPr lang="es-CL" dirty="0"/>
              <a:t>Cambios económicos del siglo XX en Chile</a:t>
            </a:r>
          </a:p>
          <a:p>
            <a:r>
              <a:rPr lang="es-CL" dirty="0"/>
              <a:t>Segunda Guerra Mundial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27CF4F-72FE-4819-9D46-2F37C2FE8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931E40A-8BEC-4707-9597-E11E37A5B1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931" b="53939"/>
          <a:stretch/>
        </p:blipFill>
        <p:spPr>
          <a:xfrm>
            <a:off x="5030720" y="3699163"/>
            <a:ext cx="4219620" cy="24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89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345C-46BC-4048-A981-6A9C4FF4E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Consecuencias de la </a:t>
            </a:r>
            <a:r>
              <a:rPr lang="es-CL" dirty="0" err="1"/>
              <a:t>I°Guerra</a:t>
            </a:r>
            <a:r>
              <a:rPr lang="es-CL" dirty="0"/>
              <a:t> Mundial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333DD5-3366-44C2-A3C0-8662F4CB27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Desintegración de los viejos imperios coloniales y el surgimiento de nuevos Estados, etapa de recesión económica debido a las deudas de guerra</a:t>
            </a:r>
          </a:p>
          <a:p>
            <a:r>
              <a:rPr lang="es-ES" dirty="0"/>
              <a:t>La hegemonía mundial europea se debilitó y fue remplazada por la de Estados Unidos y Rusia.</a:t>
            </a:r>
          </a:p>
          <a:p>
            <a:r>
              <a:rPr lang="es-ES" dirty="0"/>
              <a:t>Así, durante la década de 1920, mientras algunos países europeos iniciaron una progresiva recuperación, Estados Unidos entró en una fase de expansión</a:t>
            </a:r>
            <a:endParaRPr lang="es-C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D45006-FA49-4524-AB90-335C9644B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54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48E91B-E3B6-4ADF-9C1B-C262C6BF3D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05" t="28878" r="40568" b="12103"/>
          <a:stretch/>
        </p:blipFill>
        <p:spPr>
          <a:xfrm>
            <a:off x="1676400" y="233464"/>
            <a:ext cx="9102436" cy="639107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D8AF5E-EA51-40D5-9304-6345EE5F3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03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C7131B4-90CA-4505-BA9C-D4E303212B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78" t="28474" r="41250" b="9911"/>
          <a:stretch/>
        </p:blipFill>
        <p:spPr>
          <a:xfrm>
            <a:off x="1510144" y="238956"/>
            <a:ext cx="8825347" cy="616184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E088867-1848-443B-B9C7-D16EF9522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4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4FE44D5-5D6C-4E62-A1CA-83011718D2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23" t="28676" r="39205" b="9911"/>
          <a:stretch/>
        </p:blipFill>
        <p:spPr>
          <a:xfrm>
            <a:off x="1468581" y="365124"/>
            <a:ext cx="9144001" cy="622963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1DC7744-049C-44EC-B82A-01E596D68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4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4FFA68B-16B7-4E17-B7FA-5B07FC6A49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28" t="31708" r="40227" b="11699"/>
          <a:stretch/>
        </p:blipFill>
        <p:spPr>
          <a:xfrm>
            <a:off x="1537854" y="491836"/>
            <a:ext cx="9116291" cy="587432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3FF322C-7340-4053-9A05-2F1695758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3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6EEC7E2-C741-493D-8F97-0A84AD9199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04" t="29082" r="39318" b="9910"/>
          <a:stretch/>
        </p:blipFill>
        <p:spPr>
          <a:xfrm>
            <a:off x="1454727" y="365125"/>
            <a:ext cx="9047018" cy="617020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00E8E15-6CF1-462E-A181-B98991258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83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DC86FA9-C835-4AFB-B7C3-AE1C1933A3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00" t="30091" r="39887" b="9910"/>
          <a:stretch/>
        </p:blipFill>
        <p:spPr>
          <a:xfrm>
            <a:off x="1233054" y="165825"/>
            <a:ext cx="8728364" cy="652634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6D337DD-D161-45C4-97DB-0B0F9F53D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8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203">
        <p:split orient="vert"/>
      </p:transition>
    </mc:Choice>
    <mc:Fallback>
      <p:transition spd="slow" advTm="452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</TotalTime>
  <Words>477</Words>
  <Application>Microsoft Office PowerPoint</Application>
  <PresentationFormat>Panorámica</PresentationFormat>
  <Paragraphs>42</Paragraphs>
  <Slides>21</Slides>
  <Notes>0</Notes>
  <HiddenSlides>0</HiddenSlides>
  <MMClips>21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Bahnschrift SemiBold Condensed</vt:lpstr>
      <vt:lpstr>Calibri</vt:lpstr>
      <vt:lpstr>Calibri Light</vt:lpstr>
      <vt:lpstr>Office Theme</vt:lpstr>
      <vt:lpstr>Periodo de entreguerras y los locos años 20</vt:lpstr>
      <vt:lpstr>Consecuencias de la I°Guerra Mundial</vt:lpstr>
      <vt:lpstr>Consecuencias de la I°Guerra Mundial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crisis de 1929, el jueves negro de Nueva York</vt:lpstr>
      <vt:lpstr>Presentación de PowerPoint</vt:lpstr>
      <vt:lpstr>Presentación de PowerPoint</vt:lpstr>
      <vt:lpstr>Nuevos modelos políticos y económicos</vt:lpstr>
      <vt:lpstr>El impacto de la crisis en América Latina</vt:lpstr>
      <vt:lpstr>Los efectos en la política</vt:lpstr>
      <vt:lpstr>Chile del siglo XX</vt:lpstr>
      <vt:lpstr>Presentación de PowerPoint</vt:lpstr>
      <vt:lpstr>Tensión social y política a principios de siglo</vt:lpstr>
      <vt:lpstr>El fin del sistema parlamentario y la constitución de 1925</vt:lpstr>
      <vt:lpstr>Próxima clase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Alumno</dc:creator>
  <cp:lastModifiedBy>Alumno</cp:lastModifiedBy>
  <cp:revision>21</cp:revision>
  <dcterms:created xsi:type="dcterms:W3CDTF">2020-04-29T00:30:20Z</dcterms:created>
  <dcterms:modified xsi:type="dcterms:W3CDTF">2020-04-29T04:31:13Z</dcterms:modified>
</cp:coreProperties>
</file>